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58" r:id="rId3"/>
    <p:sldId id="273" r:id="rId4"/>
    <p:sldId id="276" r:id="rId5"/>
    <p:sldId id="277" r:id="rId6"/>
    <p:sldId id="278" r:id="rId7"/>
    <p:sldId id="268" r:id="rId8"/>
    <p:sldId id="279" r:id="rId9"/>
    <p:sldId id="269" r:id="rId10"/>
    <p:sldId id="280" r:id="rId11"/>
    <p:sldId id="266" r:id="rId12"/>
    <p:sldId id="265" r:id="rId13"/>
    <p:sldId id="281" r:id="rId14"/>
    <p:sldId id="289" r:id="rId15"/>
    <p:sldId id="291" r:id="rId16"/>
    <p:sldId id="292" r:id="rId17"/>
    <p:sldId id="293" r:id="rId18"/>
    <p:sldId id="294" r:id="rId19"/>
    <p:sldId id="283" r:id="rId20"/>
    <p:sldId id="284" r:id="rId21"/>
    <p:sldId id="285" r:id="rId22"/>
    <p:sldId id="286" r:id="rId23"/>
    <p:sldId id="288" r:id="rId24"/>
    <p:sldId id="282" r:id="rId25"/>
    <p:sldId id="270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Destaques%20por%20metas/Meta%2015.pptx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oticias.r7.com/brasil/pais-que-preferem-educar-as-criancas-em-casa-defendem-a-pratica-barrada-pelo-stf-quero-isso-para-meus-filhos-1211201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F2DFD3-A1EE-834A-9A34-BB698A2C7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21" y="2114550"/>
            <a:ext cx="8637073" cy="1314450"/>
          </a:xfrm>
        </p:spPr>
        <p:txBody>
          <a:bodyPr>
            <a:normAutofit fontScale="90000"/>
          </a:bodyPr>
          <a:lstStyle/>
          <a:p>
            <a:pPr algn="r"/>
            <a:r>
              <a:rPr lang="pt-BR" sz="3200" b="1" dirty="0">
                <a:solidFill>
                  <a:srgbClr val="FF0000"/>
                </a:solidFill>
              </a:rPr>
              <a:t>Mesa de Diálogos: </a:t>
            </a:r>
            <a:br>
              <a:rPr lang="pt-BR" sz="3200" b="1" dirty="0">
                <a:solidFill>
                  <a:srgbClr val="FF0000"/>
                </a:solidFill>
              </a:rPr>
            </a:br>
            <a:r>
              <a:rPr lang="pt-BR" sz="3200" b="1" dirty="0"/>
              <a:t>LEITURA(</a:t>
            </a:r>
            <a:r>
              <a:rPr lang="pt-BR" sz="3200" b="1" dirty="0" err="1"/>
              <a:t>S</a:t>
            </a:r>
            <a:r>
              <a:rPr lang="pt-BR" sz="3200" b="1" dirty="0"/>
              <a:t>) DE MUNDO E EDUCAÇÃO: </a:t>
            </a:r>
            <a:r>
              <a:rPr lang="pt-BR" sz="3200" b="1" i="1" dirty="0">
                <a:solidFill>
                  <a:srgbClr val="00B050"/>
                </a:solidFill>
              </a:rPr>
              <a:t>construindo o inédito viável</a:t>
            </a:r>
            <a:r>
              <a:rPr lang="pt-BR" sz="3200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6B8F1D0-886A-1D4E-B3DC-A8F2CA6D1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421" y="5108610"/>
            <a:ext cx="9005504" cy="672172"/>
          </a:xfrm>
        </p:spPr>
        <p:txBody>
          <a:bodyPr>
            <a:noAutofit/>
          </a:bodyPr>
          <a:lstStyle/>
          <a:p>
            <a:r>
              <a:rPr lang="pt-BR" sz="2800" b="1" cap="none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Professor Edson Francisco de Andrade – DAEPE/UFPE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A985492-2CC2-FB49-9D42-CAF7DAB725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6" y="358937"/>
            <a:ext cx="2011680" cy="3524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C8493FD-DBE5-7543-B72B-1AB351691A7A}"/>
              </a:ext>
            </a:extLst>
          </p:cNvPr>
          <p:cNvSpPr/>
          <p:nvPr/>
        </p:nvSpPr>
        <p:spPr>
          <a:xfrm>
            <a:off x="2574421" y="358937"/>
            <a:ext cx="8821289" cy="156966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latin typeface="Palatino Linotype" pitchFamily="18" charset="0"/>
              </a:rPr>
              <a:t>19 de Setembro!</a:t>
            </a:r>
            <a:endParaRPr lang="pt-BR" sz="3200" dirty="0">
              <a:solidFill>
                <a:srgbClr val="FFFF00"/>
              </a:solidFill>
              <a:latin typeface="Century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  <a:ea typeface="Calibri" panose="020F0502020204030204" pitchFamily="34" charset="0"/>
              </a:rPr>
              <a:t>Homenagem a Paulo Freire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Patrono da Educação Brasileira</a:t>
            </a:r>
            <a:r>
              <a:rPr lang="pt-BR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pt-BR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0CB3AE7-CCFC-F547-A49C-4142AF0ACECB}"/>
              </a:ext>
            </a:extLst>
          </p:cNvPr>
          <p:cNvSpPr/>
          <p:nvPr/>
        </p:nvSpPr>
        <p:spPr>
          <a:xfrm>
            <a:off x="2574421" y="3883127"/>
            <a:ext cx="8821289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A Escola Básica Brasileira: políticas, ações e trabalho docente</a:t>
            </a:r>
            <a:r>
              <a:rPr lang="pt-BR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0CB3AE7-CCFC-F547-A49C-4142AF0ACECB}"/>
              </a:ext>
            </a:extLst>
          </p:cNvPr>
          <p:cNvSpPr/>
          <p:nvPr/>
        </p:nvSpPr>
        <p:spPr>
          <a:xfrm>
            <a:off x="1802675" y="5780782"/>
            <a:ext cx="977725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Realização: </a:t>
            </a:r>
            <a:r>
              <a:rPr lang="pt-BR" sz="3200" dirty="0" smtClean="0">
                <a:solidFill>
                  <a:srgbClr val="FFFF00"/>
                </a:solidFill>
                <a:latin typeface="Palatino Linotype" pitchFamily="18" charset="0"/>
              </a:rPr>
              <a:t>Cátedra Paulo Freire/UFPE e SINTEPE </a:t>
            </a:r>
            <a:endParaRPr lang="pt-BR" sz="3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1" y="22860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política curricular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1" y="1021810"/>
            <a:ext cx="10927080" cy="5607590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rgbClr val="FF0000"/>
                </a:solidFill>
              </a:rPr>
              <a:t>			</a:t>
            </a:r>
            <a:r>
              <a:rPr lang="pt-BR" sz="3300" b="1" dirty="0">
                <a:solidFill>
                  <a:srgbClr val="FF0000"/>
                </a:solidFill>
              </a:rPr>
              <a:t>Michel Miguel Elias Temer </a:t>
            </a:r>
            <a:r>
              <a:rPr lang="pt-BR" sz="3300" b="1" dirty="0" err="1">
                <a:solidFill>
                  <a:srgbClr val="FF0000"/>
                </a:solidFill>
              </a:rPr>
              <a:t>Lulia</a:t>
            </a:r>
            <a:endParaRPr lang="pt-BR" sz="3300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800" dirty="0">
                <a:solidFill>
                  <a:schemeClr val="tx1"/>
                </a:solidFill>
              </a:rPr>
              <a:t>Institui e orienta a implantação da </a:t>
            </a:r>
            <a:r>
              <a:rPr lang="pt-BR" sz="2800" b="1" dirty="0">
                <a:solidFill>
                  <a:srgbClr val="0070C0"/>
                </a:solidFill>
              </a:rPr>
              <a:t>Base Nacional Comum Curricular</a:t>
            </a:r>
            <a:r>
              <a:rPr lang="pt-BR" sz="2800" dirty="0">
                <a:solidFill>
                  <a:schemeClr val="tx1"/>
                </a:solidFill>
              </a:rPr>
              <a:t>, a ser respeitada obrigatoriamente ao longo das etapas e respectivas modalidades no âmbito da Educação Básica. </a:t>
            </a:r>
          </a:p>
          <a:p>
            <a:r>
              <a:rPr lang="pt-BR" sz="2800" dirty="0" smtClean="0"/>
              <a:t>No </a:t>
            </a:r>
            <a:r>
              <a:rPr lang="pt-BR" sz="2800" dirty="0"/>
              <a:t>currículo do ensino fundamental, a partir do sexto ano, será ofertada a língua inglesa.</a:t>
            </a:r>
          </a:p>
          <a:p>
            <a:r>
              <a:rPr lang="pt-BR" sz="2800" dirty="0"/>
              <a:t>- Os currículos do </a:t>
            </a:r>
            <a:r>
              <a:rPr lang="pt-BR" sz="2800" b="1" dirty="0">
                <a:solidFill>
                  <a:srgbClr val="0070C0"/>
                </a:solidFill>
              </a:rPr>
              <a:t>ensino médio </a:t>
            </a:r>
            <a:r>
              <a:rPr lang="pt-BR" sz="2800" dirty="0"/>
              <a:t>incluirão, </a:t>
            </a:r>
            <a:r>
              <a:rPr lang="pt-BR" sz="2800" b="1" dirty="0">
                <a:solidFill>
                  <a:srgbClr val="0070C0"/>
                </a:solidFill>
              </a:rPr>
              <a:t>obrigatoriamente, o estudo da língua inglesa</a:t>
            </a:r>
            <a:r>
              <a:rPr lang="pt-BR" sz="2800" dirty="0"/>
              <a:t> e poderão ofertar outras línguas estrangeiras, em caráter optativo.  </a:t>
            </a:r>
          </a:p>
          <a:p>
            <a:r>
              <a:rPr lang="pt-BR" sz="2800" b="1" dirty="0" smtClean="0">
                <a:solidFill>
                  <a:srgbClr val="0070C0"/>
                </a:solidFill>
              </a:rPr>
              <a:t>Inclui </a:t>
            </a:r>
            <a:r>
              <a:rPr lang="pt-BR" sz="2800" b="1" dirty="0">
                <a:solidFill>
                  <a:srgbClr val="0070C0"/>
                </a:solidFill>
              </a:rPr>
              <a:t>o tema transversal da educação alimentar e nutricional</a:t>
            </a:r>
            <a:r>
              <a:rPr lang="pt-BR" sz="2800" dirty="0"/>
              <a:t> no currículo escolar.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rgbClr val="FF0000"/>
                </a:solidFill>
              </a:rPr>
              <a:t>	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3300" b="1" dirty="0" smtClean="0">
                <a:solidFill>
                  <a:srgbClr val="FF0000"/>
                </a:solidFill>
              </a:rPr>
              <a:t>Governo</a:t>
            </a:r>
            <a:r>
              <a:rPr lang="pt-BR" sz="3300" dirty="0" smtClean="0"/>
              <a:t> </a:t>
            </a:r>
            <a:r>
              <a:rPr lang="pt-BR" sz="3300" b="1" dirty="0">
                <a:solidFill>
                  <a:srgbClr val="FF0000"/>
                </a:solidFill>
              </a:rPr>
              <a:t>Jair Messias Bolsonaro</a:t>
            </a:r>
          </a:p>
          <a:p>
            <a:pPr algn="just">
              <a:buFont typeface="Wingdings" pitchFamily="2" charset="2"/>
              <a:buChar char="q"/>
            </a:pPr>
            <a:r>
              <a:rPr lang="pt-BR" sz="2800" b="1" dirty="0">
                <a:solidFill>
                  <a:schemeClr val="tx1"/>
                </a:solidFill>
                <a:highlight>
                  <a:srgbClr val="FFFF00"/>
                </a:highlight>
              </a:rPr>
              <a:t>Proposta:</a:t>
            </a:r>
            <a:r>
              <a:rPr lang="pt-BR" sz="2800" dirty="0">
                <a:solidFill>
                  <a:schemeClr val="tx1"/>
                </a:solidFill>
              </a:rPr>
              <a:t> Apreciar a </a:t>
            </a:r>
            <a:r>
              <a:rPr lang="pt-BR" sz="2800" b="1" dirty="0">
                <a:solidFill>
                  <a:srgbClr val="0070C0"/>
                </a:solidFill>
              </a:rPr>
              <a:t>Base Nacional Comum Curricular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14405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financiamento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937260"/>
            <a:ext cx="10389870" cy="569214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 Fernando Henrique Cardoso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>
                <a:solidFill>
                  <a:srgbClr val="0070C0"/>
                </a:solidFill>
              </a:rPr>
              <a:t>Cria o FUNDEF/1996 </a:t>
            </a:r>
            <a:r>
              <a:rPr lang="pt-BR" sz="2000" dirty="0"/>
              <a:t>– focalização de recursos para o Ensino Fundamental </a:t>
            </a:r>
            <a:endParaRPr lang="pt-B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Luiz Inácio Lula da Silva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>
                <a:solidFill>
                  <a:srgbClr val="0070C0"/>
                </a:solidFill>
              </a:rPr>
              <a:t>Cria o FUNDEB/2007 </a:t>
            </a:r>
            <a:r>
              <a:rPr lang="pt-BR" sz="2000" dirty="0">
                <a:solidFill>
                  <a:schemeClr val="tx1"/>
                </a:solidFill>
              </a:rPr>
              <a:t>– Amplia a cobertura do fundo contábil para a Educação Básica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Dilma </a:t>
            </a:r>
            <a:r>
              <a:rPr lang="pt-BR" sz="2000" b="1" dirty="0" err="1">
                <a:solidFill>
                  <a:srgbClr val="FF0000"/>
                </a:solidFill>
              </a:rPr>
              <a:t>Vana</a:t>
            </a:r>
            <a:r>
              <a:rPr lang="pt-BR" sz="2000" b="1" dirty="0">
                <a:solidFill>
                  <a:srgbClr val="FF0000"/>
                </a:solidFill>
              </a:rPr>
              <a:t> Rousseff</a:t>
            </a:r>
          </a:p>
          <a:p>
            <a:pPr>
              <a:buFont typeface="Wingdings" pitchFamily="2" charset="2"/>
              <a:buChar char="q"/>
            </a:pPr>
            <a:r>
              <a:rPr lang="pt-BR" sz="2000" dirty="0"/>
              <a:t>Amplia (por meio do PNE – 2014-2024) o </a:t>
            </a:r>
            <a:r>
              <a:rPr lang="pt-BR" sz="2000" b="1" dirty="0">
                <a:solidFill>
                  <a:srgbClr val="0070C0"/>
                </a:solidFill>
              </a:rPr>
              <a:t>investimento público em educação </a:t>
            </a:r>
            <a:r>
              <a:rPr lang="pt-BR" sz="2000" dirty="0"/>
              <a:t>pública de forma a atingir, no mínimo, o patamar de 7% do PIB do País no 5</a:t>
            </a:r>
            <a:r>
              <a:rPr lang="pt-BR" sz="2000" u="sng" baseline="30000" dirty="0"/>
              <a:t>o</a:t>
            </a:r>
            <a:r>
              <a:rPr lang="pt-BR" sz="2000" dirty="0"/>
              <a:t> ano de vigência do PNE e, no mínimo, o </a:t>
            </a:r>
            <a:r>
              <a:rPr lang="pt-BR" sz="2000" b="1" dirty="0">
                <a:solidFill>
                  <a:srgbClr val="0070C0"/>
                </a:solidFill>
              </a:rPr>
              <a:t>equivalente a 10% do PIB </a:t>
            </a:r>
            <a:r>
              <a:rPr lang="pt-BR" sz="2000" dirty="0"/>
              <a:t>ao final do decênio.</a:t>
            </a:r>
            <a:endParaRPr lang="pt-BR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	Michel Miguel Elias Temer </a:t>
            </a:r>
            <a:r>
              <a:rPr lang="pt-BR" sz="2000" b="1" dirty="0" err="1">
                <a:solidFill>
                  <a:srgbClr val="FF0000"/>
                </a:solidFill>
              </a:rPr>
              <a:t>Lulia</a:t>
            </a:r>
            <a:endParaRPr lang="pt-BR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t-BR" sz="2000" dirty="0"/>
              <a:t>Institui “Novo Regime Fiscal” (EC/95) que </a:t>
            </a:r>
            <a:r>
              <a:rPr lang="pt-BR" sz="2000" b="1" dirty="0">
                <a:solidFill>
                  <a:srgbClr val="0070C0"/>
                </a:solidFill>
              </a:rPr>
              <a:t>congela investimentos em educação </a:t>
            </a:r>
            <a:r>
              <a:rPr lang="pt-BR" sz="2000" dirty="0"/>
              <a:t>por 20 anos.</a:t>
            </a:r>
          </a:p>
          <a:p>
            <a:pPr marL="0" indent="0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Jair Messias Bolsonaro</a:t>
            </a:r>
          </a:p>
          <a:p>
            <a:pPr>
              <a:buFont typeface="Wingdings" pitchFamily="2" charset="2"/>
              <a:buChar char="q"/>
            </a:pP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Proposta</a:t>
            </a:r>
            <a:r>
              <a:rPr lang="pt-BR" sz="2000" dirty="0">
                <a:solidFill>
                  <a:schemeClr val="tx1"/>
                </a:solidFill>
              </a:rPr>
              <a:t> (em tom de ameaça): </a:t>
            </a:r>
            <a:r>
              <a:rPr lang="pt-BR" sz="2000" b="1" dirty="0">
                <a:solidFill>
                  <a:srgbClr val="0070C0"/>
                </a:solidFill>
              </a:rPr>
              <a:t>desvinculação de recursos da educação </a:t>
            </a:r>
          </a:p>
          <a:p>
            <a:pPr>
              <a:buFont typeface="Wingdings" pitchFamily="2" charset="2"/>
              <a:buChar char="q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9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1" y="22860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planejamento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1021810"/>
            <a:ext cx="10389870" cy="56075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 Fernando Henrique Cardoso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/>
              <a:t>Aprova o </a:t>
            </a:r>
            <a:r>
              <a:rPr lang="pt-BR" sz="2000" b="1" dirty="0">
                <a:solidFill>
                  <a:srgbClr val="0070C0"/>
                </a:solidFill>
              </a:rPr>
              <a:t>PNE</a:t>
            </a:r>
            <a:r>
              <a:rPr lang="pt-BR" sz="2000" dirty="0"/>
              <a:t> (2001-2010): vetos a recursos financeiros que </a:t>
            </a:r>
            <a:r>
              <a:rPr lang="pt-BR" sz="2000" dirty="0" smtClean="0"/>
              <a:t>tornaram </a:t>
            </a:r>
            <a:r>
              <a:rPr lang="pt-BR" sz="2000" dirty="0"/>
              <a:t>o PNE uma “</a:t>
            </a:r>
            <a:r>
              <a:rPr lang="pt-BR" sz="2000" b="1" dirty="0">
                <a:solidFill>
                  <a:srgbClr val="0070C0"/>
                </a:solidFill>
              </a:rPr>
              <a:t>Carta de Intenção</a:t>
            </a:r>
            <a:r>
              <a:rPr lang="pt-BR" sz="2000" dirty="0"/>
              <a:t>”. </a:t>
            </a:r>
            <a:endParaRPr lang="pt-BR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Luiz Inácio Lula da Silva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 smtClean="0">
                <a:solidFill>
                  <a:schemeClr val="tx1"/>
                </a:solidFill>
              </a:rPr>
              <a:t>Nova </a:t>
            </a:r>
            <a:r>
              <a:rPr lang="pt-BR" sz="2000" dirty="0">
                <a:solidFill>
                  <a:schemeClr val="tx1"/>
                </a:solidFill>
              </a:rPr>
              <a:t>redação da CF/1988 – Determina: </a:t>
            </a:r>
            <a:r>
              <a:rPr lang="pt-BR" sz="2000" dirty="0"/>
              <a:t>A lei estabelecerá o </a:t>
            </a:r>
            <a:r>
              <a:rPr lang="pt-BR" sz="2000" b="1" dirty="0">
                <a:solidFill>
                  <a:srgbClr val="0070C0"/>
                </a:solidFill>
              </a:rPr>
              <a:t>PNE</a:t>
            </a:r>
            <a:r>
              <a:rPr lang="pt-BR" sz="2000" dirty="0"/>
              <a:t>, de duração decenal, com o objetivo de </a:t>
            </a:r>
            <a:r>
              <a:rPr lang="pt-BR" sz="2000" b="1" dirty="0">
                <a:solidFill>
                  <a:srgbClr val="0070C0"/>
                </a:solidFill>
              </a:rPr>
              <a:t>articular o SNE </a:t>
            </a:r>
            <a:r>
              <a:rPr lang="pt-BR" sz="2000" dirty="0"/>
              <a:t>em regime de colaboração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Dilma </a:t>
            </a:r>
            <a:r>
              <a:rPr lang="pt-BR" sz="2000" b="1" dirty="0" err="1">
                <a:solidFill>
                  <a:srgbClr val="FF0000"/>
                </a:solidFill>
              </a:rPr>
              <a:t>Vana</a:t>
            </a:r>
            <a:r>
              <a:rPr lang="pt-BR" sz="2000" b="1" dirty="0">
                <a:solidFill>
                  <a:srgbClr val="FF0000"/>
                </a:solidFill>
              </a:rPr>
              <a:t> Rousseff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dirty="0"/>
              <a:t>Aprova o Plano Nacional de Educação (2014-2024): Sem vetos! </a:t>
            </a:r>
            <a:endParaRPr lang="pt-BR" sz="20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Michel Miguel Elias Temer </a:t>
            </a:r>
            <a:r>
              <a:rPr lang="pt-BR" sz="2000" b="1" dirty="0" err="1">
                <a:solidFill>
                  <a:srgbClr val="FF0000"/>
                </a:solidFill>
              </a:rPr>
              <a:t>Lulia</a:t>
            </a:r>
            <a:endParaRPr lang="pt-BR" sz="2000" b="1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000" dirty="0"/>
              <a:t>Converte o Plano Nacional de Educação em </a:t>
            </a:r>
            <a:r>
              <a:rPr lang="pt-BR" sz="2000" dirty="0">
                <a:solidFill>
                  <a:schemeClr val="tx1"/>
                </a:solidFill>
              </a:rPr>
              <a:t>“Carta de desejos”. </a:t>
            </a: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Governo</a:t>
            </a:r>
            <a:r>
              <a:rPr lang="pt-BR" sz="2000" dirty="0"/>
              <a:t> </a:t>
            </a:r>
            <a:r>
              <a:rPr lang="pt-BR" sz="2000" b="1" dirty="0">
                <a:solidFill>
                  <a:srgbClr val="FF0000"/>
                </a:solidFill>
              </a:rPr>
              <a:t>Jair Messias Bolsonaro</a:t>
            </a:r>
          </a:p>
          <a:p>
            <a:pPr algn="just">
              <a:buFont typeface="Wingdings" pitchFamily="2" charset="2"/>
              <a:buChar char="q"/>
            </a:pP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Proposta:</a:t>
            </a:r>
            <a:r>
              <a:rPr lang="pt-BR" sz="2000" dirty="0">
                <a:solidFill>
                  <a:schemeClr val="tx1"/>
                </a:solidFill>
              </a:rPr>
              <a:t> desconsideração do Plano Nacional de Educação com Política de Estado.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228600"/>
            <a:ext cx="10997294" cy="7932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Educação básica no Brasil:</a:t>
            </a:r>
            <a:r>
              <a:rPr lang="pt-BR" dirty="0"/>
              <a:t> </a:t>
            </a:r>
            <a:r>
              <a:rPr lang="pt-BR" b="1" dirty="0" smtClean="0">
                <a:solidFill>
                  <a:srgbClr val="00B050"/>
                </a:solidFill>
              </a:rPr>
              <a:t>Profissionais da educação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1240970"/>
            <a:ext cx="10389870" cy="538842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Governo Fernando Henrique Cardoso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400" dirty="0" smtClean="0"/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Formação em nível superior de professores para atuar na educação básica</a:t>
            </a:r>
            <a:r>
              <a:rPr lang="pt-BR" sz="2400" dirty="0" smtClean="0"/>
              <a:t>;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Governo</a:t>
            </a:r>
            <a:r>
              <a:rPr lang="pt-BR" sz="2400" dirty="0" smtClean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Luiz Inácio Lula da Silva</a:t>
            </a:r>
            <a:endParaRPr lang="pt-B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	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* Institui o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 piso salarial profissional nacional para os profissionais do magistério público da educação básica </a:t>
            </a:r>
          </a:p>
          <a:p>
            <a:pPr>
              <a:buNone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	*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Discrimina as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categorias de trabalhadores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que se devem considerar 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profissionais da educação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Governo</a:t>
            </a: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Dilma Vana Rousseff </a:t>
            </a:r>
          </a:p>
          <a:p>
            <a:pPr algn="just"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chemeClr val="tx1"/>
                </a:solidFill>
              </a:rPr>
              <a:t>A valorização dos profissionais da educação no PNE (2014-2024): </a:t>
            </a:r>
            <a:r>
              <a:rPr lang="pt-BR" sz="2400" dirty="0" smtClean="0">
                <a:solidFill>
                  <a:schemeClr val="tx1"/>
                </a:solidFill>
              </a:rPr>
              <a:t>a) ingresso e formação; b) remuneração e carreira; e c) condições de trabalho docente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pt-BR" sz="2400" dirty="0" smtClean="0"/>
              <a:t>	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360" y="332657"/>
            <a:ext cx="11425269" cy="4862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Palatino Linotype" pitchFamily="18" charset="0"/>
                <a:hlinkClick r:id="rId2" action="ppaction://hlinkpres?slideindex=1&amp;slidetitle="/>
              </a:rPr>
              <a:t>Meta 15</a:t>
            </a:r>
            <a:r>
              <a:rPr lang="pt-BR" sz="2400" b="1" dirty="0" smtClean="0">
                <a:solidFill>
                  <a:srgbClr val="FF0000"/>
                </a:solidFill>
                <a:latin typeface="Palatino Linotype" pitchFamily="18" charset="0"/>
              </a:rPr>
              <a:t>:</a:t>
            </a:r>
            <a:r>
              <a:rPr lang="pt-BR" sz="24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pt-BR" sz="2400" b="1" dirty="0" smtClean="0">
                <a:latin typeface="Palatino Linotype" pitchFamily="18" charset="0"/>
              </a:rPr>
              <a:t>garantir</a:t>
            </a:r>
            <a:r>
              <a:rPr lang="pt-BR" sz="2400" dirty="0" smtClean="0">
                <a:latin typeface="Palatino Linotype" pitchFamily="18" charset="0"/>
              </a:rPr>
              <a:t>, em regime de colaboração entre a União, os Estados, o Distrito Federal e os Municípios, </a:t>
            </a:r>
            <a:r>
              <a:rPr lang="pt-BR" sz="2400" b="1" dirty="0" smtClean="0">
                <a:latin typeface="Palatino Linotype" pitchFamily="18" charset="0"/>
              </a:rPr>
              <a:t>no prazo de 1 (um) ano de vigência deste PNE</a:t>
            </a:r>
            <a:r>
              <a:rPr lang="pt-BR" sz="2400" dirty="0" smtClean="0">
                <a:latin typeface="Palatino Linotype" pitchFamily="18" charset="0"/>
              </a:rPr>
              <a:t>, </a:t>
            </a:r>
            <a:r>
              <a:rPr lang="pt-BR" sz="2400" dirty="0" smtClean="0">
                <a:solidFill>
                  <a:srgbClr val="FF0000"/>
                </a:solidFill>
                <a:latin typeface="Palatino Linotype" pitchFamily="18" charset="0"/>
              </a:rPr>
              <a:t>política nacional de formação dos profissionais da educação</a:t>
            </a:r>
            <a:r>
              <a:rPr lang="pt-BR" sz="2400" dirty="0" smtClean="0">
                <a:latin typeface="Palatino Linotype" pitchFamily="18" charset="0"/>
              </a:rPr>
              <a:t>, assegurado que todos os professores e as professoras da educação básica possuam formação específica de nível superior, obtida em curso de licenciatura na área de conhecimento em que atuam. </a:t>
            </a:r>
          </a:p>
          <a:p>
            <a:pPr algn="just"/>
            <a:endParaRPr lang="pt-BR" sz="2400" dirty="0" smtClean="0">
              <a:latin typeface="Palatino Linotype" pitchFamily="18" charset="0"/>
            </a:endParaRPr>
          </a:p>
          <a:p>
            <a:pPr algn="just"/>
            <a:endParaRPr lang="pt-BR" sz="2400" dirty="0" smtClean="0">
              <a:latin typeface="Palatino Linotype" pitchFamily="18" charset="0"/>
            </a:endParaRPr>
          </a:p>
          <a:p>
            <a:pPr algn="just"/>
            <a:r>
              <a:rPr lang="pt-BR" sz="2400" dirty="0" smtClean="0">
                <a:solidFill>
                  <a:srgbClr val="00B050"/>
                </a:solidFill>
                <a:latin typeface="Palatino Linotype" pitchFamily="18" charset="0"/>
              </a:rPr>
              <a:t>Meta: 100% das docências da educação infantil, dos anos iniciais do ensino fundamental, </a:t>
            </a:r>
            <a:r>
              <a:rPr lang="pt-BR" sz="2400" dirty="0" smtClean="0">
                <a:latin typeface="Palatino Linotype" pitchFamily="18" charset="0"/>
              </a:rPr>
              <a:t>dos anos </a:t>
            </a:r>
            <a:r>
              <a:rPr lang="pt-BR" sz="2400" dirty="0" err="1" smtClean="0">
                <a:latin typeface="Palatino Linotype" pitchFamily="18" charset="0"/>
              </a:rPr>
              <a:t>ﬁnais</a:t>
            </a:r>
            <a:r>
              <a:rPr lang="pt-BR" sz="2400" dirty="0" smtClean="0">
                <a:latin typeface="Palatino Linotype" pitchFamily="18" charset="0"/>
              </a:rPr>
              <a:t> do ensino fundamental e do ensino médio </a:t>
            </a:r>
            <a:r>
              <a:rPr lang="pt-BR" sz="2400" dirty="0" smtClean="0">
                <a:solidFill>
                  <a:srgbClr val="00B050"/>
                </a:solidFill>
                <a:latin typeface="Palatino Linotype" pitchFamily="18" charset="0"/>
              </a:rPr>
              <a:t> com professores com formação superior adequada à área de conhecimento em que atuam até 2024.</a:t>
            </a:r>
          </a:p>
          <a:p>
            <a:pPr algn="just"/>
            <a:endParaRPr lang="pt-BR" sz="2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6821" y="0"/>
            <a:ext cx="154577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811" y="0"/>
            <a:ext cx="140175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6822" y="836712"/>
            <a:ext cx="14497611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0"/>
            <a:ext cx="1219199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rgbClr val="FF0000"/>
                </a:solidFill>
              </a:rPr>
              <a:t>Indicador 16A: Percentual de professores da educação básica com pós-graduação lato </a:t>
            </a:r>
            <a:r>
              <a:rPr lang="pt-BR" b="1" dirty="0" err="1" smtClean="0">
                <a:solidFill>
                  <a:srgbClr val="FF0000"/>
                </a:solidFill>
              </a:rPr>
              <a:t>sensu</a:t>
            </a:r>
            <a:r>
              <a:rPr lang="pt-BR" b="1" dirty="0" smtClean="0">
                <a:solidFill>
                  <a:srgbClr val="FF0000"/>
                </a:solidFill>
              </a:rPr>
              <a:t> ou </a:t>
            </a:r>
            <a:r>
              <a:rPr lang="pt-BR" b="1" dirty="0" err="1" smtClean="0">
                <a:solidFill>
                  <a:srgbClr val="FF0000"/>
                </a:solidFill>
              </a:rPr>
              <a:t>stricto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err="1" smtClean="0">
                <a:solidFill>
                  <a:srgbClr val="FF0000"/>
                </a:solidFill>
              </a:rPr>
              <a:t>sensu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</a:p>
          <a:p>
            <a:pPr algn="r"/>
            <a:r>
              <a:rPr lang="pt-BR" b="1" dirty="0" smtClean="0">
                <a:solidFill>
                  <a:srgbClr val="00B050"/>
                </a:solidFill>
              </a:rPr>
              <a:t>Meta: 50% de professores da educação básica com pós-graduação lato </a:t>
            </a:r>
            <a:r>
              <a:rPr lang="pt-BR" b="1" dirty="0" err="1" smtClean="0">
                <a:solidFill>
                  <a:srgbClr val="00B050"/>
                </a:solidFill>
              </a:rPr>
              <a:t>sensu</a:t>
            </a:r>
            <a:r>
              <a:rPr lang="pt-BR" b="1" dirty="0" smtClean="0">
                <a:solidFill>
                  <a:srgbClr val="00B050"/>
                </a:solidFill>
              </a:rPr>
              <a:t> ou </a:t>
            </a:r>
            <a:r>
              <a:rPr lang="pt-BR" b="1" dirty="0" err="1" smtClean="0">
                <a:solidFill>
                  <a:srgbClr val="00B050"/>
                </a:solidFill>
              </a:rPr>
              <a:t>stricto</a:t>
            </a:r>
            <a:r>
              <a:rPr lang="pt-BR" b="1" dirty="0" smtClean="0">
                <a:solidFill>
                  <a:srgbClr val="00B050"/>
                </a:solidFill>
              </a:rPr>
              <a:t> </a:t>
            </a:r>
            <a:r>
              <a:rPr lang="pt-BR" b="1" dirty="0" err="1" smtClean="0">
                <a:solidFill>
                  <a:srgbClr val="00B050"/>
                </a:solidFill>
              </a:rPr>
              <a:t>sensu</a:t>
            </a:r>
            <a:r>
              <a:rPr lang="pt-BR" b="1" dirty="0" smtClean="0">
                <a:solidFill>
                  <a:srgbClr val="00B050"/>
                </a:solidFill>
              </a:rPr>
              <a:t> até 2024.</a:t>
            </a:r>
            <a:endParaRPr lang="pt-B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811" y="0"/>
            <a:ext cx="13921547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215680" y="404665"/>
            <a:ext cx="844893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Indicador 16B: Percentual de professores da educação básica que realizaram cursos de formação continuada.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Meta: 100% dos proﬁssionais da educação básica com cursos de formação continuada até 2024.</a:t>
            </a:r>
            <a:endParaRPr lang="pt-B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2779" y="548680"/>
            <a:ext cx="13345483" cy="658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69817" y="0"/>
            <a:ext cx="1202218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Indicador 17A: Relação percentual entre o rendimento bruto médio mensal dos proﬁssionais do magistério das redes públicas da educação básica, com nível superior completo, e o rendimento bruto médio mensal dos demais proﬁssionais assalariados, com nível superior completo.</a:t>
            </a:r>
          </a:p>
          <a:p>
            <a:r>
              <a:rPr lang="pt-BR" b="1" dirty="0" smtClean="0">
                <a:solidFill>
                  <a:srgbClr val="00B050"/>
                </a:solidFill>
              </a:rPr>
              <a:t>Meta: Equiparação salarial de 100% </a:t>
            </a:r>
            <a:r>
              <a:rPr lang="pt-BR" b="1" dirty="0" smtClean="0">
                <a:solidFill>
                  <a:srgbClr val="00B050"/>
                </a:solidFill>
                <a:latin typeface="+mj-lt"/>
              </a:rPr>
              <a:t>em 2020.</a:t>
            </a:r>
            <a:endParaRPr lang="pt-BR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13D05A-9C97-3847-BBEE-953D37D1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387" y="273590"/>
            <a:ext cx="8911687" cy="601621"/>
          </a:xfrm>
        </p:spPr>
        <p:txBody>
          <a:bodyPr>
            <a:normAutofit fontScale="90000"/>
          </a:bodyPr>
          <a:lstStyle/>
          <a:p>
            <a:r>
              <a:rPr lang="pt-BR" b="1" i="1" dirty="0" smtClean="0"/>
              <a:t>Iniciando o diálogo...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D96E9D27-A305-494D-93F6-655B80D93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091" y="875211"/>
            <a:ext cx="10589079" cy="5709199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Políticas para a Educação Básica</a:t>
            </a:r>
            <a:r>
              <a:rPr lang="pt-BR" sz="2800" dirty="0" smtClean="0"/>
              <a:t>: </a:t>
            </a:r>
          </a:p>
          <a:p>
            <a:pPr algn="just">
              <a:buNone/>
            </a:pPr>
            <a:r>
              <a:rPr lang="pt-BR" sz="2800" b="1" i="1" dirty="0" smtClean="0">
                <a:solidFill>
                  <a:srgbClr val="0070C0"/>
                </a:solidFill>
              </a:rPr>
              <a:t>			marchas e contramarchas</a:t>
            </a:r>
            <a:r>
              <a:rPr lang="pt-BR" sz="2800" dirty="0" smtClean="0"/>
              <a:t>... 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 </a:t>
            </a:r>
            <a:r>
              <a:rPr lang="pt-BR" sz="2800" b="1" dirty="0" smtClean="0">
                <a:solidFill>
                  <a:schemeClr val="tx1"/>
                </a:solidFill>
              </a:rPr>
              <a:t>Novo Marco Legal Brasileiro: caminhos para o inédito viável...</a:t>
            </a:r>
          </a:p>
          <a:p>
            <a:pPr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	</a:t>
            </a:r>
            <a:r>
              <a:rPr lang="pt-BR" sz="2800" b="1" dirty="0" smtClean="0">
                <a:solidFill>
                  <a:srgbClr val="0070C0"/>
                </a:solidFill>
              </a:rPr>
              <a:t>O acesso ao</a:t>
            </a:r>
            <a:r>
              <a:rPr lang="pt-BR" sz="2800" b="1" dirty="0" smtClean="0">
                <a:solidFill>
                  <a:schemeClr val="tx1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ensino obrigatório e gratuito</a:t>
            </a:r>
            <a:r>
              <a:rPr lang="pt-BR" sz="2800" dirty="0" smtClean="0"/>
              <a:t> é </a:t>
            </a:r>
            <a:r>
              <a:rPr lang="pt-BR" sz="2800" b="1" dirty="0" smtClean="0">
                <a:solidFill>
                  <a:srgbClr val="FF0000"/>
                </a:solidFill>
              </a:rPr>
              <a:t>direito público subjetivo</a:t>
            </a:r>
            <a:r>
              <a:rPr lang="pt-BR" sz="2800" dirty="0" smtClean="0"/>
              <a:t>.</a:t>
            </a:r>
          </a:p>
          <a:p>
            <a:pPr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>
                <a:solidFill>
                  <a:srgbClr val="FF0000"/>
                </a:solidFill>
              </a:rPr>
              <a:t>A disputa por agendas para a educação: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* Sujeitos sociais e coletivos do campo progressista </a:t>
            </a:r>
          </a:p>
          <a:p>
            <a:pPr algn="ctr">
              <a:buNone/>
            </a:pPr>
            <a:r>
              <a:rPr lang="pt-BR" sz="2800" b="1" i="1" dirty="0" smtClean="0">
                <a:solidFill>
                  <a:srgbClr val="00B050"/>
                </a:solidFill>
              </a:rPr>
              <a:t>Versus</a:t>
            </a:r>
          </a:p>
          <a:p>
            <a:pPr algn="r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* Reformadores empresariais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23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6768" y="0"/>
            <a:ext cx="1300876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31371" y="1772816"/>
            <a:ext cx="1084920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Indicador 18A: Percentual de unidades federativas que possuem PCR dos proﬁssionais do magistério.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12624725" cy="835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487488" y="0"/>
            <a:ext cx="1046516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Indicador 18B: Percentual de unidades federavas que preveem o limite máximo de ⅔ da carga horária para atividades de interação com os </a:t>
            </a:r>
            <a:r>
              <a:rPr lang="pt-BR" b="1" dirty="0" err="1" smtClean="0">
                <a:solidFill>
                  <a:srgbClr val="FF0000"/>
                </a:solidFill>
              </a:rPr>
              <a:t>educandos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87488" y="1051439"/>
            <a:ext cx="1017713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Meta: 100% dos estados e o Distrito Federal com plano de carreira e remuneração dos proﬁssionais do magistério que atende à Lei nº 11.738/2008, a qual dispõe acerca da aplicação do limite máximo de ⅔ da carga horária para atividades de interação com os </a:t>
            </a:r>
            <a:r>
              <a:rPr lang="pt-BR" b="1" dirty="0" err="1" smtClean="0">
                <a:solidFill>
                  <a:srgbClr val="00B050"/>
                </a:solidFill>
              </a:rPr>
              <a:t>educandos</a:t>
            </a:r>
            <a:r>
              <a:rPr lang="pt-BR" b="1" dirty="0" smtClean="0">
                <a:solidFill>
                  <a:srgbClr val="00B050"/>
                </a:solidFill>
              </a:rPr>
              <a:t> e do PSNP.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2073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23392" y="1124744"/>
            <a:ext cx="1113723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00B050"/>
                </a:solidFill>
              </a:rPr>
              <a:t>Meta: 100% dos estados e o Distrito Federal com plano de carreira e remuneração dos proﬁssionais do magistério que atende à Lei nº 11.738/2008, a qual dispõe acerca da aplicação do limite máximo de ⅔ da carga horária para atividades de interação com os </a:t>
            </a:r>
            <a:r>
              <a:rPr lang="pt-BR" b="1" dirty="0" err="1" smtClean="0">
                <a:solidFill>
                  <a:srgbClr val="00B050"/>
                </a:solidFill>
              </a:rPr>
              <a:t>educandos</a:t>
            </a:r>
            <a:r>
              <a:rPr lang="pt-BR" b="1" dirty="0" smtClean="0">
                <a:solidFill>
                  <a:srgbClr val="00B050"/>
                </a:solidFill>
              </a:rPr>
              <a:t> e do PSNP. 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27381" y="476672"/>
            <a:ext cx="1104122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Indicador 18C: Percentual de unidades federativas que atendem ao PSNP.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4747" y="705272"/>
            <a:ext cx="1411356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Indicador 18E – Percentual de municípios que preveem limite máximo de ⅔ da carga horária para atividades de interação com os </a:t>
            </a:r>
            <a:r>
              <a:rPr lang="pt-BR" b="1" dirty="0" err="1" smtClean="0">
                <a:solidFill>
                  <a:srgbClr val="FF0000"/>
                </a:solidFill>
              </a:rPr>
              <a:t>educandos</a:t>
            </a:r>
            <a:r>
              <a:rPr lang="pt-BR" b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pt-BR" b="1" dirty="0" smtClean="0">
                <a:solidFill>
                  <a:srgbClr val="FF0000"/>
                </a:solidFill>
              </a:rPr>
              <a:t>Indicador 18F – Percentual de municípios que atendem ao PSNP.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97" y="228600"/>
            <a:ext cx="10997294" cy="79321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pt-BR" b="1" dirty="0"/>
              <a:t>Educação básica no Brasil:</a:t>
            </a:r>
            <a:r>
              <a:rPr lang="pt-BR" dirty="0"/>
              <a:t> </a:t>
            </a:r>
            <a:r>
              <a:rPr lang="pt-BR" b="1" dirty="0" smtClean="0">
                <a:solidFill>
                  <a:srgbClr val="00B050"/>
                </a:solidFill>
              </a:rPr>
              <a:t>Profissionais da educação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1463040"/>
            <a:ext cx="10389870" cy="51663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Governo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Michel Miguel Elias Temer </a:t>
            </a:r>
            <a:r>
              <a:rPr lang="pt-BR" sz="2800" b="1" dirty="0" err="1" smtClean="0">
                <a:solidFill>
                  <a:srgbClr val="FF0000"/>
                </a:solidFill>
              </a:rPr>
              <a:t>Lulia</a:t>
            </a:r>
            <a:endParaRPr lang="pt-B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tx1"/>
                </a:solidFill>
              </a:rPr>
              <a:t>Autoriza </a:t>
            </a:r>
            <a:r>
              <a:rPr lang="pt-BR" sz="2800" b="1" dirty="0" smtClean="0">
                <a:solidFill>
                  <a:schemeClr val="tx1"/>
                </a:solidFill>
              </a:rPr>
              <a:t>profissionais com notório saber </a:t>
            </a:r>
            <a:r>
              <a:rPr lang="pt-BR" sz="2800" dirty="0" smtClean="0">
                <a:solidFill>
                  <a:schemeClr val="tx1"/>
                </a:solidFill>
              </a:rPr>
              <a:t>reconhecido pelos respectivos sistemas de ensino, para ministrar conteúdos de áreas afins à sua formação ou experiência profissional</a:t>
            </a:r>
          </a:p>
          <a:p>
            <a:pPr>
              <a:buNone/>
            </a:pPr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b="1" dirty="0" smtClean="0">
                <a:solidFill>
                  <a:srgbClr val="FF0000"/>
                </a:solidFill>
              </a:rPr>
              <a:t>Governo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Jair Messias </a:t>
            </a:r>
            <a:r>
              <a:rPr lang="pt-BR" sz="2800" b="1" dirty="0" err="1" smtClean="0">
                <a:solidFill>
                  <a:srgbClr val="FF0000"/>
                </a:solidFill>
              </a:rPr>
              <a:t>Bolsonaro</a:t>
            </a:r>
            <a:endParaRPr lang="pt-B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chemeClr val="tx1"/>
                </a:solidFill>
              </a:rPr>
              <a:t>Elege os profissionais da educação como inimigos da nação.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3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A828AA-E4DF-F346-97A7-2F2D9E7D6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63" y="239300"/>
            <a:ext cx="9662749" cy="988609"/>
          </a:xfrm>
        </p:spPr>
        <p:txBody>
          <a:bodyPr/>
          <a:lstStyle/>
          <a:p>
            <a:r>
              <a:rPr lang="pt-BR" dirty="0" smtClean="0"/>
              <a:t>Para seguir dialogando...</a:t>
            </a:r>
            <a:endParaRPr lang="pt-BR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BC690AC4-48DE-9F42-8D61-5312FDE3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9" y="1227909"/>
            <a:ext cx="10319657" cy="5321481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solidFill>
                  <a:schemeClr val="tx1"/>
                </a:solidFill>
              </a:rPr>
              <a:t>As agendas para a educação construídas nos último governos têm especificidades e nos permitem diferenciar o que constitui marcha do que tem se constituído contramarcha ao inédito viável. </a:t>
            </a:r>
          </a:p>
          <a:p>
            <a:pPr algn="just"/>
            <a:r>
              <a:rPr lang="pt-BR" sz="2000" dirty="0" smtClean="0">
                <a:solidFill>
                  <a:srgbClr val="002060"/>
                </a:solidFill>
              </a:rPr>
              <a:t>nos </a:t>
            </a:r>
            <a:r>
              <a:rPr lang="pt-BR" sz="2000" dirty="0">
                <a:solidFill>
                  <a:srgbClr val="002060"/>
                </a:solidFill>
              </a:rPr>
              <a:t>Governos Lula e Dilma, </a:t>
            </a:r>
            <a:r>
              <a:rPr lang="pt-BR" sz="2000" dirty="0" smtClean="0">
                <a:solidFill>
                  <a:srgbClr val="002060"/>
                </a:solidFill>
              </a:rPr>
              <a:t>a ampliação de </a:t>
            </a:r>
            <a:r>
              <a:rPr lang="pt-BR" sz="2000" dirty="0">
                <a:solidFill>
                  <a:srgbClr val="002060"/>
                </a:solidFill>
              </a:rPr>
              <a:t>garantias de direitos à educação, </a:t>
            </a:r>
            <a:r>
              <a:rPr lang="pt-BR" sz="2000" dirty="0" smtClean="0">
                <a:solidFill>
                  <a:srgbClr val="002060"/>
                </a:solidFill>
              </a:rPr>
              <a:t>especialmente com </a:t>
            </a:r>
            <a:r>
              <a:rPr lang="pt-BR" sz="2000" dirty="0">
                <a:solidFill>
                  <a:srgbClr val="002060"/>
                </a:solidFill>
              </a:rPr>
              <a:t>ênfase para a política </a:t>
            </a:r>
            <a:r>
              <a:rPr lang="pt-BR" sz="2000" dirty="0" smtClean="0">
                <a:solidFill>
                  <a:srgbClr val="002060"/>
                </a:solidFill>
              </a:rPr>
              <a:t>curricular, </a:t>
            </a:r>
            <a:r>
              <a:rPr lang="pt-BR" sz="2000" dirty="0">
                <a:solidFill>
                  <a:srgbClr val="002060"/>
                </a:solidFill>
              </a:rPr>
              <a:t>a política de </a:t>
            </a:r>
            <a:r>
              <a:rPr lang="pt-BR" sz="2000" dirty="0" smtClean="0">
                <a:solidFill>
                  <a:srgbClr val="002060"/>
                </a:solidFill>
              </a:rPr>
              <a:t>planejamento e a política de financiamento constituem o cerne da reação ultraliberal-conservadora. </a:t>
            </a:r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A produção de reformas educacionais, no contexto do Governo Michel temer, reflete o processo de ruptura democrática que assola o País: desrespeito às leis nacionais (PNE, DCN...)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As </a:t>
            </a:r>
            <a:r>
              <a:rPr lang="pt-BR" sz="2000" dirty="0" smtClean="0">
                <a:solidFill>
                  <a:srgbClr val="002060"/>
                </a:solidFill>
              </a:rPr>
              <a:t>conjecturas para a educação, </a:t>
            </a:r>
            <a:r>
              <a:rPr lang="pt-BR" sz="2000" dirty="0">
                <a:solidFill>
                  <a:srgbClr val="002060"/>
                </a:solidFill>
              </a:rPr>
              <a:t>no Governo Bolsonaro, </a:t>
            </a:r>
            <a:r>
              <a:rPr lang="pt-BR" sz="2000" dirty="0" smtClean="0">
                <a:solidFill>
                  <a:srgbClr val="002060"/>
                </a:solidFill>
              </a:rPr>
              <a:t>devem ser lidas e enfrentadas com a seriedade que o tema exige. Elas constituem estratégia de reversão de agendas progressistas pactuadas com a sociedade.</a:t>
            </a:r>
            <a:endParaRPr lang="pt-BR" sz="2000" dirty="0">
              <a:solidFill>
                <a:srgbClr val="002060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00B050"/>
                </a:solidFill>
              </a:rPr>
              <a:t>É preciso rearticular as lutas, começando pela defesa do que </a:t>
            </a:r>
            <a:r>
              <a:rPr lang="pt-BR" sz="2000" b="1" smtClean="0">
                <a:solidFill>
                  <a:srgbClr val="00B050"/>
                </a:solidFill>
              </a:rPr>
              <a:t>já conquistamos!</a:t>
            </a:r>
            <a:endParaRPr lang="pt-BR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F2DFD3-A1EE-834A-9A34-BB698A2C7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421" y="2114550"/>
            <a:ext cx="8637073" cy="1314450"/>
          </a:xfrm>
        </p:spPr>
        <p:txBody>
          <a:bodyPr>
            <a:normAutofit fontScale="90000"/>
          </a:bodyPr>
          <a:lstStyle/>
          <a:p>
            <a:pPr algn="r"/>
            <a:r>
              <a:rPr lang="pt-BR" sz="3200" b="1" dirty="0">
                <a:solidFill>
                  <a:srgbClr val="FF0000"/>
                </a:solidFill>
              </a:rPr>
              <a:t>Mesa de Diálogos: </a:t>
            </a:r>
            <a:br>
              <a:rPr lang="pt-BR" sz="3200" b="1" dirty="0">
                <a:solidFill>
                  <a:srgbClr val="FF0000"/>
                </a:solidFill>
              </a:rPr>
            </a:br>
            <a:r>
              <a:rPr lang="pt-BR" sz="3200" b="1" dirty="0"/>
              <a:t>LEITURA(</a:t>
            </a:r>
            <a:r>
              <a:rPr lang="pt-BR" sz="3200" b="1" dirty="0" err="1"/>
              <a:t>S</a:t>
            </a:r>
            <a:r>
              <a:rPr lang="pt-BR" sz="3200" b="1" dirty="0"/>
              <a:t>) DE MUNDO E EDUCAÇÃO: </a:t>
            </a:r>
            <a:r>
              <a:rPr lang="pt-BR" sz="3200" b="1" i="1" dirty="0">
                <a:solidFill>
                  <a:srgbClr val="00B050"/>
                </a:solidFill>
              </a:rPr>
              <a:t>construindo o inédito viável</a:t>
            </a:r>
            <a:r>
              <a:rPr lang="pt-BR" sz="3200" i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96B8F1D0-886A-1D4E-B3DC-A8F2CA6D1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421" y="5108610"/>
            <a:ext cx="9005504" cy="672172"/>
          </a:xfrm>
        </p:spPr>
        <p:txBody>
          <a:bodyPr>
            <a:noAutofit/>
          </a:bodyPr>
          <a:lstStyle/>
          <a:p>
            <a:r>
              <a:rPr lang="pt-BR" sz="2800" b="1" cap="none" dirty="0">
                <a:solidFill>
                  <a:schemeClr val="accent1"/>
                </a:solidFill>
                <a:latin typeface="Palatino Linotype" panose="02040502050505030304" pitchFamily="18" charset="0"/>
              </a:rPr>
              <a:t>Professor Edson Francisco de Andrade – DAEPE/UFPE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A985492-2CC2-FB49-9D42-CAF7DAB725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6" y="358937"/>
            <a:ext cx="2011680" cy="3524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7C8493FD-DBE5-7543-B72B-1AB351691A7A}"/>
              </a:ext>
            </a:extLst>
          </p:cNvPr>
          <p:cNvSpPr/>
          <p:nvPr/>
        </p:nvSpPr>
        <p:spPr>
          <a:xfrm>
            <a:off x="2574421" y="358937"/>
            <a:ext cx="8821289" cy="156966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  <a:latin typeface="Palatino Linotype" pitchFamily="18" charset="0"/>
              </a:rPr>
              <a:t>19 de Setembro!</a:t>
            </a:r>
            <a:endParaRPr lang="pt-BR" sz="3200" dirty="0">
              <a:solidFill>
                <a:srgbClr val="FFFF00"/>
              </a:solidFill>
              <a:latin typeface="Century" pitchFamily="18" charset="0"/>
              <a:ea typeface="Calibri" panose="020F0502020204030204" pitchFamily="34" charset="0"/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  <a:ea typeface="Calibri" panose="020F0502020204030204" pitchFamily="34" charset="0"/>
              </a:rPr>
              <a:t>Homenagem a Paulo Freire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Patrono da Educação Brasileira</a:t>
            </a:r>
            <a:r>
              <a:rPr lang="pt-BR" sz="320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endParaRPr lang="pt-BR" sz="32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60CB3AE7-CCFC-F547-A49C-4142AF0ACECB}"/>
              </a:ext>
            </a:extLst>
          </p:cNvPr>
          <p:cNvSpPr/>
          <p:nvPr/>
        </p:nvSpPr>
        <p:spPr>
          <a:xfrm>
            <a:off x="2574421" y="3883127"/>
            <a:ext cx="8821289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A Escola Básica Brasileira: políticas, ações e trabalho docente</a:t>
            </a:r>
            <a:r>
              <a:rPr lang="pt-BR" sz="32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60CB3AE7-CCFC-F547-A49C-4142AF0ACECB}"/>
              </a:ext>
            </a:extLst>
          </p:cNvPr>
          <p:cNvSpPr/>
          <p:nvPr/>
        </p:nvSpPr>
        <p:spPr>
          <a:xfrm>
            <a:off x="1802675" y="5780782"/>
            <a:ext cx="977725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Realização: </a:t>
            </a:r>
            <a:r>
              <a:rPr lang="pt-BR" sz="3200" dirty="0" smtClean="0">
                <a:solidFill>
                  <a:srgbClr val="FFFF00"/>
                </a:solidFill>
                <a:latin typeface="Palatino Linotype" pitchFamily="18" charset="0"/>
              </a:rPr>
              <a:t>Cátedra Paulo Freire/UFPE e SINTEPE </a:t>
            </a:r>
            <a:endParaRPr lang="pt-BR" sz="3200" dirty="0">
              <a:solidFill>
                <a:srgbClr val="FFFF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144050"/>
            <a:ext cx="10309860" cy="79321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Palatino Linotype" pitchFamily="18" charset="0"/>
              </a:rPr>
              <a:t>Princípios basilares do ensino nacional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937260"/>
            <a:ext cx="10389870" cy="56921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Governo Fernando Henrique Cardoso</a:t>
            </a:r>
            <a:endParaRPr lang="pt-BR" sz="28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pt-BR" sz="2800" b="1" dirty="0" smtClean="0"/>
              <a:t>			</a:t>
            </a:r>
            <a:r>
              <a:rPr lang="pt-BR" sz="2800" b="1" dirty="0" smtClean="0">
                <a:solidFill>
                  <a:schemeClr val="tx1"/>
                </a:solidFill>
              </a:rPr>
              <a:t>Da liberdade de cátedra à/ao</a:t>
            </a:r>
            <a:endParaRPr lang="pt-BR" sz="28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			</a:t>
            </a:r>
            <a:r>
              <a:rPr lang="pt-BR" sz="2800" dirty="0" smtClean="0">
                <a:solidFill>
                  <a:schemeClr val="tx1"/>
                </a:solidFill>
              </a:rPr>
              <a:t>II - liberdade de aprender, ensinar, pesquisar e 			 divulgar a cultura, o 	pensamento, a arte e o saber; </a:t>
            </a:r>
          </a:p>
          <a:p>
            <a:pPr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			III - pluralismo de ideias e de concepções pedagógicas</a:t>
            </a:r>
          </a:p>
          <a:p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rgbClr val="FF0000"/>
                </a:solidFill>
              </a:rPr>
              <a:t>Governo Luiz Inácio Lula da Silva</a:t>
            </a:r>
            <a:endParaRPr lang="pt-BR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2800" b="1" dirty="0" smtClean="0"/>
              <a:t>			</a:t>
            </a:r>
            <a:r>
              <a:rPr lang="pt-BR" sz="2800" b="1" dirty="0" smtClean="0">
                <a:solidFill>
                  <a:schemeClr val="tx1"/>
                </a:solidFill>
              </a:rPr>
              <a:t>Manutenção dos princípios vigentes</a:t>
            </a:r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rgbClr val="FF0000"/>
                </a:solidFill>
              </a:rPr>
              <a:t>Governo Dilma Vana Rousseff</a:t>
            </a:r>
            <a:endParaRPr lang="pt-BR" sz="28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pt-BR" sz="2800" dirty="0" smtClean="0"/>
              <a:t>			</a:t>
            </a:r>
            <a:r>
              <a:rPr lang="pt-BR" sz="2800" b="1" dirty="0" smtClean="0">
                <a:solidFill>
                  <a:schemeClr val="tx1"/>
                </a:solidFill>
              </a:rPr>
              <a:t>Consideração com a diversidade étnico-racial</a:t>
            </a:r>
          </a:p>
          <a:p>
            <a:pPr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4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1" y="144050"/>
            <a:ext cx="10309860" cy="79321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Palatino Linotype" pitchFamily="18" charset="0"/>
              </a:rPr>
              <a:t>Princípios basilares do ensino nacional (Cont.)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020" y="937260"/>
            <a:ext cx="10389870" cy="56921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pt-BR" sz="2000" dirty="0" smtClean="0"/>
              <a:t>			</a:t>
            </a:r>
            <a:endParaRPr lang="pt-BR" sz="2000" b="1" dirty="0" smtClean="0">
              <a:solidFill>
                <a:schemeClr val="tx1"/>
              </a:solidFill>
            </a:endParaRPr>
          </a:p>
          <a:p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rgbClr val="FF0000"/>
                </a:solidFill>
              </a:rPr>
              <a:t>Michel Miguel Elias Temer </a:t>
            </a:r>
            <a:r>
              <a:rPr lang="pt-BR" sz="2800" b="1" dirty="0" err="1" smtClean="0">
                <a:solidFill>
                  <a:srgbClr val="FF0000"/>
                </a:solidFill>
              </a:rPr>
              <a:t>Lulia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endParaRPr lang="pt-BR" sz="28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pt-BR" sz="2800" dirty="0" smtClean="0"/>
              <a:t>			</a:t>
            </a:r>
            <a:r>
              <a:rPr lang="pt-BR" sz="2800" b="1" dirty="0" smtClean="0">
                <a:solidFill>
                  <a:schemeClr val="tx1"/>
                </a:solidFill>
              </a:rPr>
              <a:t>Garante o direito à educação e à aprendizagem ao 		longo da vida </a:t>
            </a:r>
          </a:p>
          <a:p>
            <a:r>
              <a:rPr lang="pt-BR" sz="2800" b="1" dirty="0" smtClean="0"/>
              <a:t>	</a:t>
            </a:r>
            <a:r>
              <a:rPr lang="pt-BR" sz="2800" b="1" dirty="0" smtClean="0">
                <a:solidFill>
                  <a:srgbClr val="FF0000"/>
                </a:solidFill>
              </a:rPr>
              <a:t>Governo Jair Messias </a:t>
            </a:r>
            <a:r>
              <a:rPr lang="pt-BR" sz="2800" b="1" dirty="0" err="1" smtClean="0">
                <a:solidFill>
                  <a:srgbClr val="FF0000"/>
                </a:solidFill>
              </a:rPr>
              <a:t>Bolsonaro</a:t>
            </a:r>
            <a:endParaRPr lang="pt-BR" sz="2800" dirty="0" smtClean="0">
              <a:solidFill>
                <a:srgbClr val="FF0000"/>
              </a:solidFill>
            </a:endParaRPr>
          </a:p>
          <a:p>
            <a:pPr lvl="0" algn="just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	</a:t>
            </a:r>
            <a:r>
              <a:rPr lang="pt-BR" sz="2800" b="1" dirty="0" smtClean="0">
                <a:solidFill>
                  <a:schemeClr val="tx1"/>
                </a:solidFill>
              </a:rPr>
              <a:t>Proposta</a:t>
            </a:r>
            <a:r>
              <a:rPr lang="pt-BR" sz="2800" dirty="0" smtClean="0">
                <a:solidFill>
                  <a:schemeClr val="tx1"/>
                </a:solidFill>
              </a:rPr>
              <a:t> - Redação inicial: respeito às convicções do aluno, de seus pais ou responsáveis, </a:t>
            </a:r>
            <a:r>
              <a:rPr lang="pt-BR" sz="2800" b="1" i="1" dirty="0" smtClean="0">
                <a:solidFill>
                  <a:schemeClr val="tx1"/>
                </a:solidFill>
              </a:rPr>
              <a:t>tendo os valores de ordem familiar precedência sobre a educação escolar </a:t>
            </a:r>
            <a:r>
              <a:rPr lang="pt-BR" sz="2800" i="1" dirty="0" smtClean="0">
                <a:solidFill>
                  <a:schemeClr val="tx1"/>
                </a:solidFill>
              </a:rPr>
              <a:t>nos aspectos relacionados à educação moral, sexual e religiosa</a:t>
            </a:r>
            <a:r>
              <a:rPr lang="pt-BR" sz="2800" dirty="0" smtClean="0">
                <a:solidFill>
                  <a:schemeClr val="tx1"/>
                </a:solidFill>
              </a:rPr>
              <a:t>, vedada a transversalidade ou técnicas subliminares no ensino desses temas. (</a:t>
            </a:r>
            <a:r>
              <a:rPr lang="pt-BR" sz="2800" b="1" dirty="0" smtClean="0">
                <a:solidFill>
                  <a:srgbClr val="0070C0"/>
                </a:solidFill>
              </a:rPr>
              <a:t>“Escola Sem Partido”</a:t>
            </a:r>
            <a:r>
              <a:rPr lang="pt-BR" sz="28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44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4583" y="1276661"/>
            <a:ext cx="11286308" cy="53245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Dever do Estado na garantia do direito a educação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Governo Fernando Henrique Cardoso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	Educação obrigatória dos 7 aos 14 anos 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Governo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Luiz Inácio Lula da Silva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Universalização do ensino médio gratuito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Governo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Dilma Vana Rousseff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	Educação básica obrigatória e gratuita dos 4 aos 17 anos de   	idade 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3326" y="849347"/>
            <a:ext cx="11547565" cy="5447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Dever do Estado na garantia do direito a educação (Cont.)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Governo Michel Miguel Elias Temer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Lulia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“Reforma do Ensino Médio” – O aluno “escolhe” o itinerário formativo que o sistema de ensino determina.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Governo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Jair Messias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Bolsonaro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Proposta: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regulamentar o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'</a:t>
            </a:r>
            <a:r>
              <a:rPr kumimoji="0" lang="pt-BR" sz="28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  <a:hlinkClick r:id="rId2"/>
              </a:rPr>
              <a:t>homeschooling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  <a:hlinkClick r:id="rId2"/>
              </a:rPr>
              <a:t>’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  <a:hlinkClick r:id="rId2"/>
              </a:rPr>
              <a:t> (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  <a:hlinkClick r:id="rId2"/>
              </a:rPr>
              <a:t>educação domiciliar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), por meio de Medida Provisória a ser editada pelo Ministério da Mulher, Família e Direitos Humanos.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1" y="22860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política curricular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1" y="1502228"/>
            <a:ext cx="10927080" cy="520718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rgbClr val="FF0000"/>
                </a:solidFill>
              </a:rPr>
              <a:t>	Governo Fernando Henrique </a:t>
            </a:r>
            <a:r>
              <a:rPr lang="pt-BR" sz="3200" b="1" dirty="0" smtClean="0">
                <a:solidFill>
                  <a:srgbClr val="FF0000"/>
                </a:solidFill>
              </a:rPr>
              <a:t>Cardoso</a:t>
            </a:r>
          </a:p>
          <a:p>
            <a:pPr marL="0" indent="0" algn="just"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</a:rPr>
              <a:t>Apresenta </a:t>
            </a:r>
            <a:r>
              <a:rPr lang="pt-BR" sz="3200" b="1" dirty="0">
                <a:solidFill>
                  <a:srgbClr val="0070C0"/>
                </a:solidFill>
              </a:rPr>
              <a:t>Parâmetros Curriculares </a:t>
            </a:r>
            <a:r>
              <a:rPr lang="pt-BR" sz="3200" b="1" dirty="0" smtClean="0">
                <a:solidFill>
                  <a:srgbClr val="0070C0"/>
                </a:solidFill>
              </a:rPr>
              <a:t>Nacionais</a:t>
            </a:r>
          </a:p>
          <a:p>
            <a:pPr algn="just">
              <a:buNone/>
            </a:pPr>
            <a:endParaRPr lang="pt-BR" sz="3200" b="1" i="1" dirty="0">
              <a:solidFill>
                <a:srgbClr val="0070C0"/>
              </a:solidFill>
            </a:endParaRPr>
          </a:p>
          <a:p>
            <a:pPr algn="just"/>
            <a:r>
              <a:rPr lang="pt-BR" sz="3200" i="1" dirty="0">
                <a:solidFill>
                  <a:schemeClr val="tx1"/>
                </a:solidFill>
              </a:rPr>
              <a:t>Institui Diretrizes Operacionais para a Educação Básica nas </a:t>
            </a:r>
            <a:r>
              <a:rPr lang="pt-BR" sz="3200" b="1" i="1" dirty="0">
                <a:solidFill>
                  <a:srgbClr val="0070C0"/>
                </a:solidFill>
              </a:rPr>
              <a:t>escolas do campo</a:t>
            </a:r>
            <a:r>
              <a:rPr lang="pt-BR" sz="3200" i="1" dirty="0"/>
              <a:t>. </a:t>
            </a:r>
            <a:endParaRPr lang="pt-BR" sz="3200" dirty="0"/>
          </a:p>
          <a:p>
            <a:pPr marL="0" indent="0" algn="just">
              <a:buNone/>
            </a:pPr>
            <a:r>
              <a:rPr lang="pt-BR" sz="2200" b="1" dirty="0">
                <a:solidFill>
                  <a:srgbClr val="FF0000"/>
                </a:solidFill>
              </a:rPr>
              <a:t>	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9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1" y="22860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política curricular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1" y="880110"/>
            <a:ext cx="10927080" cy="58293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b="1" dirty="0">
                <a:solidFill>
                  <a:srgbClr val="FF0000"/>
                </a:solidFill>
              </a:rPr>
              <a:t>	</a:t>
            </a:r>
            <a:r>
              <a:rPr lang="pt-BR" sz="2800" b="1" dirty="0">
                <a:solidFill>
                  <a:srgbClr val="FF0000"/>
                </a:solidFill>
              </a:rPr>
              <a:t>Governo</a:t>
            </a:r>
            <a:r>
              <a:rPr lang="pt-BR" sz="2800" dirty="0"/>
              <a:t> </a:t>
            </a:r>
            <a:r>
              <a:rPr lang="pt-BR" sz="2800" b="1" dirty="0">
                <a:solidFill>
                  <a:srgbClr val="FF0000"/>
                </a:solidFill>
              </a:rPr>
              <a:t>Luiz Inácio Lula da Silva</a:t>
            </a:r>
            <a:endParaRPr lang="pt-BR" sz="2800" i="1" dirty="0">
              <a:solidFill>
                <a:schemeClr val="tx1"/>
              </a:solidFill>
            </a:endParaRPr>
          </a:p>
          <a:p>
            <a:pPr algn="just"/>
            <a:r>
              <a:rPr lang="pt-BR" sz="2400" dirty="0" smtClean="0"/>
              <a:t>Inclui</a:t>
            </a:r>
            <a:r>
              <a:rPr lang="pt-BR" sz="2400" dirty="0"/>
              <a:t>, no currículo oficial da Rede de Ensino, a </a:t>
            </a:r>
            <a:r>
              <a:rPr lang="pt-BR" sz="2400" b="1" dirty="0">
                <a:solidFill>
                  <a:srgbClr val="0070C0"/>
                </a:solidFill>
              </a:rPr>
              <a:t>obrigatoriedade da temática "História e Cultura Afro-Brasileira</a:t>
            </a:r>
            <a:r>
              <a:rPr lang="pt-BR" sz="2400" dirty="0"/>
              <a:t>"</a:t>
            </a:r>
          </a:p>
          <a:p>
            <a:pPr algn="just"/>
            <a:r>
              <a:rPr lang="pt-BR" sz="2800" b="1" i="1" dirty="0">
                <a:solidFill>
                  <a:schemeClr val="tx1"/>
                </a:solidFill>
                <a:latin typeface="Palatino Linotype" pitchFamily="18" charset="0"/>
              </a:rPr>
              <a:t>Institui Diretrizes Curriculares Nacionais para: </a:t>
            </a:r>
          </a:p>
          <a:p>
            <a:pPr marL="0" indent="0" algn="just">
              <a:buNone/>
            </a:pPr>
            <a:r>
              <a:rPr lang="pt-BR" sz="2200" i="1" dirty="0">
                <a:solidFill>
                  <a:schemeClr val="tx1"/>
                </a:solidFill>
              </a:rPr>
              <a:t>- </a:t>
            </a:r>
            <a:r>
              <a:rPr lang="pt-BR" sz="2200" i="1" dirty="0" smtClean="0">
                <a:solidFill>
                  <a:schemeClr val="tx1"/>
                </a:solidFill>
              </a:rPr>
              <a:t>a Educação </a:t>
            </a:r>
            <a:r>
              <a:rPr lang="pt-BR" sz="2200" i="1" dirty="0">
                <a:solidFill>
                  <a:schemeClr val="tx1"/>
                </a:solidFill>
              </a:rPr>
              <a:t>das </a:t>
            </a:r>
            <a:r>
              <a:rPr lang="pt-BR" sz="2200" b="1" i="1" dirty="0">
                <a:solidFill>
                  <a:srgbClr val="0070C0"/>
                </a:solidFill>
              </a:rPr>
              <a:t>Relações Étnico-Raciais</a:t>
            </a:r>
            <a:r>
              <a:rPr lang="pt-BR" sz="2200" i="1" dirty="0">
                <a:solidFill>
                  <a:schemeClr val="tx1"/>
                </a:solidFill>
              </a:rPr>
              <a:t> e para o </a:t>
            </a:r>
            <a:r>
              <a:rPr lang="pt-BR" sz="2200" b="1" i="1" dirty="0">
                <a:solidFill>
                  <a:srgbClr val="0070C0"/>
                </a:solidFill>
              </a:rPr>
              <a:t>Ensino de História e Cultura Afro-Brasileira e Africana</a:t>
            </a:r>
            <a:r>
              <a:rPr lang="pt-BR" sz="2200" i="1" dirty="0">
                <a:solidFill>
                  <a:schemeClr val="tx1"/>
                </a:solidFill>
              </a:rPr>
              <a:t> 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200" b="1" dirty="0">
                <a:solidFill>
                  <a:schemeClr val="tx1"/>
                </a:solidFill>
              </a:rPr>
              <a:t>- </a:t>
            </a:r>
            <a:r>
              <a:rPr lang="pt-BR" sz="2200" i="1" dirty="0">
                <a:solidFill>
                  <a:schemeClr val="tx1"/>
                </a:solidFill>
              </a:rPr>
              <a:t>o Atendimento Educacional Especializado na Educação Básica, modalidade </a:t>
            </a:r>
            <a:r>
              <a:rPr lang="pt-BR" sz="2200" b="1" i="1" dirty="0">
                <a:solidFill>
                  <a:srgbClr val="0070C0"/>
                </a:solidFill>
              </a:rPr>
              <a:t>Educação Especial</a:t>
            </a:r>
            <a:r>
              <a:rPr lang="pt-BR" sz="2200" i="1" dirty="0">
                <a:solidFill>
                  <a:schemeClr val="tx1"/>
                </a:solidFill>
              </a:rPr>
              <a:t>. 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200" i="1" dirty="0">
                <a:solidFill>
                  <a:schemeClr val="tx1"/>
                </a:solidFill>
              </a:rPr>
              <a:t>- </a:t>
            </a:r>
            <a:r>
              <a:rPr lang="pt-BR" sz="2200" b="1" i="1" dirty="0">
                <a:solidFill>
                  <a:srgbClr val="0070C0"/>
                </a:solidFill>
              </a:rPr>
              <a:t>Educação Infantil </a:t>
            </a:r>
            <a:endParaRPr lang="pt-BR" sz="22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2200" i="1" dirty="0">
                <a:solidFill>
                  <a:schemeClr val="tx1"/>
                </a:solidFill>
              </a:rPr>
              <a:t>- a oferta de educação para jovens e adultos em </a:t>
            </a:r>
            <a:r>
              <a:rPr lang="pt-BR" sz="2200" b="1" i="1" dirty="0">
                <a:solidFill>
                  <a:srgbClr val="0070C0"/>
                </a:solidFill>
              </a:rPr>
              <a:t>situação de privação de liberdade </a:t>
            </a:r>
            <a:r>
              <a:rPr lang="pt-BR" sz="2200" i="1" dirty="0">
                <a:solidFill>
                  <a:schemeClr val="tx1"/>
                </a:solidFill>
              </a:rPr>
              <a:t>nos estabelecimentos penais. 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200" i="1" dirty="0">
                <a:solidFill>
                  <a:schemeClr val="tx1"/>
                </a:solidFill>
              </a:rPr>
              <a:t>- a </a:t>
            </a:r>
            <a:r>
              <a:rPr lang="pt-BR" sz="2200" b="1" i="1" dirty="0">
                <a:solidFill>
                  <a:srgbClr val="0070C0"/>
                </a:solidFill>
              </a:rPr>
              <a:t>Educação Básica</a:t>
            </a:r>
            <a:r>
              <a:rPr lang="pt-BR" sz="2200" i="1" dirty="0">
                <a:solidFill>
                  <a:schemeClr val="tx1"/>
                </a:solidFill>
              </a:rPr>
              <a:t>. 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200" i="1" dirty="0">
                <a:solidFill>
                  <a:schemeClr val="tx1"/>
                </a:solidFill>
              </a:rPr>
              <a:t>- </a:t>
            </a:r>
            <a:r>
              <a:rPr lang="pt-BR" sz="2200" b="1" i="1" dirty="0">
                <a:solidFill>
                  <a:srgbClr val="0070C0"/>
                </a:solidFill>
              </a:rPr>
              <a:t>Ensino Fundamental </a:t>
            </a:r>
            <a:r>
              <a:rPr lang="pt-BR" sz="2200" i="1" dirty="0">
                <a:solidFill>
                  <a:schemeClr val="tx1"/>
                </a:solidFill>
              </a:rPr>
              <a:t>de 9 anos. </a:t>
            </a:r>
            <a:endParaRPr lang="pt-BR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89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12BE7F8-85B5-B342-A243-2469655D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331" y="228600"/>
            <a:ext cx="10309860" cy="793210"/>
          </a:xfrm>
        </p:spPr>
        <p:txBody>
          <a:bodyPr>
            <a:normAutofit/>
          </a:bodyPr>
          <a:lstStyle/>
          <a:p>
            <a:r>
              <a:rPr lang="pt-BR" dirty="0"/>
              <a:t>Educação básica no Brasil: </a:t>
            </a:r>
            <a:r>
              <a:rPr lang="pt-BR" b="1" dirty="0">
                <a:solidFill>
                  <a:srgbClr val="0070C0"/>
                </a:solidFill>
              </a:rPr>
              <a:t>política curricular</a:t>
            </a:r>
            <a:r>
              <a:rPr lang="pt-BR" dirty="0"/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CB9793E-8BDA-8947-94AF-19D0BECBA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1" y="1021810"/>
            <a:ext cx="10927080" cy="560759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	</a:t>
            </a:r>
            <a:r>
              <a:rPr lang="pt-BR" sz="2800" b="1" dirty="0">
                <a:solidFill>
                  <a:srgbClr val="FF0000"/>
                </a:solidFill>
              </a:rPr>
              <a:t>Governo</a:t>
            </a:r>
            <a:r>
              <a:rPr lang="pt-BR" sz="2800" dirty="0"/>
              <a:t> </a:t>
            </a:r>
            <a:r>
              <a:rPr lang="pt-BR" sz="2800" b="1" dirty="0">
                <a:solidFill>
                  <a:srgbClr val="FF0000"/>
                </a:solidFill>
              </a:rPr>
              <a:t>Dilma </a:t>
            </a:r>
            <a:r>
              <a:rPr lang="pt-BR" sz="2800" b="1" dirty="0" err="1">
                <a:solidFill>
                  <a:srgbClr val="FF0000"/>
                </a:solidFill>
              </a:rPr>
              <a:t>Vana</a:t>
            </a:r>
            <a:r>
              <a:rPr lang="pt-BR" sz="2800" b="1" dirty="0">
                <a:solidFill>
                  <a:srgbClr val="FF0000"/>
                </a:solidFill>
              </a:rPr>
              <a:t> Rousseff</a:t>
            </a:r>
            <a:endParaRPr lang="pt-BR" sz="2800" i="1" dirty="0">
              <a:solidFill>
                <a:schemeClr val="tx1"/>
              </a:solidFill>
            </a:endParaRPr>
          </a:p>
          <a:p>
            <a:r>
              <a:rPr lang="pt-BR" sz="2800" dirty="0"/>
              <a:t>Art. 26. Os currículos da educação infantil, do ensino fundamental e do ensino médio devem ter </a:t>
            </a:r>
            <a:r>
              <a:rPr lang="pt-BR" sz="2800" b="1" dirty="0">
                <a:solidFill>
                  <a:srgbClr val="0070C0"/>
                </a:solidFill>
              </a:rPr>
              <a:t>base nacional comum</a:t>
            </a:r>
            <a:r>
              <a:rPr lang="pt-BR" sz="2800" dirty="0"/>
              <a:t>.</a:t>
            </a:r>
          </a:p>
          <a:p>
            <a:r>
              <a:rPr lang="pt-BR" sz="2800" i="1" dirty="0">
                <a:solidFill>
                  <a:schemeClr val="tx1"/>
                </a:solidFill>
              </a:rPr>
              <a:t>Estabelece Diretrizes Nacionais para:</a:t>
            </a:r>
          </a:p>
          <a:p>
            <a:pPr marL="0" indent="0">
              <a:buNone/>
            </a:pPr>
            <a:r>
              <a:rPr lang="pt-BR" sz="2800" i="1" dirty="0">
                <a:solidFill>
                  <a:schemeClr val="tx1"/>
                </a:solidFill>
              </a:rPr>
              <a:t>- a Educação em </a:t>
            </a:r>
            <a:r>
              <a:rPr lang="pt-BR" sz="2800" b="1" i="1" dirty="0">
                <a:solidFill>
                  <a:srgbClr val="0070C0"/>
                </a:solidFill>
              </a:rPr>
              <a:t>Direitos Humanos</a:t>
            </a:r>
            <a:r>
              <a:rPr lang="pt-BR" sz="2800" i="1" dirty="0">
                <a:solidFill>
                  <a:schemeClr val="tx1"/>
                </a:solidFill>
              </a:rPr>
              <a:t>. 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i="1" dirty="0">
                <a:solidFill>
                  <a:schemeClr val="tx1"/>
                </a:solidFill>
              </a:rPr>
              <a:t>- o </a:t>
            </a:r>
            <a:r>
              <a:rPr lang="pt-BR" sz="2800" b="1" i="1" dirty="0">
                <a:solidFill>
                  <a:srgbClr val="0070C0"/>
                </a:solidFill>
              </a:rPr>
              <a:t>Ensino Médio</a:t>
            </a:r>
            <a:r>
              <a:rPr lang="pt-BR" sz="2800" i="1" dirty="0">
                <a:solidFill>
                  <a:schemeClr val="tx1"/>
                </a:solidFill>
              </a:rPr>
              <a:t>. 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i="1" dirty="0">
                <a:solidFill>
                  <a:schemeClr val="tx1"/>
                </a:solidFill>
              </a:rPr>
              <a:t>- a </a:t>
            </a:r>
            <a:r>
              <a:rPr lang="pt-BR" sz="2800" b="1" i="1" dirty="0">
                <a:solidFill>
                  <a:srgbClr val="0070C0"/>
                </a:solidFill>
              </a:rPr>
              <a:t>Educação</a:t>
            </a:r>
            <a:r>
              <a:rPr lang="pt-BR" sz="2800" i="1" dirty="0">
                <a:solidFill>
                  <a:schemeClr val="tx1"/>
                </a:solidFill>
              </a:rPr>
              <a:t> Escolar </a:t>
            </a:r>
            <a:r>
              <a:rPr lang="pt-BR" sz="2800" b="1" i="1" dirty="0">
                <a:solidFill>
                  <a:srgbClr val="0070C0"/>
                </a:solidFill>
              </a:rPr>
              <a:t>Indígena</a:t>
            </a:r>
            <a:r>
              <a:rPr lang="pt-BR" sz="2800" i="1" dirty="0">
                <a:solidFill>
                  <a:schemeClr val="tx1"/>
                </a:solidFill>
              </a:rPr>
              <a:t> na Educação Básica. 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i="1" dirty="0">
                <a:solidFill>
                  <a:schemeClr val="tx1"/>
                </a:solidFill>
              </a:rPr>
              <a:t>- a </a:t>
            </a:r>
            <a:r>
              <a:rPr lang="pt-BR" sz="2800" b="1" i="1" dirty="0">
                <a:solidFill>
                  <a:srgbClr val="0070C0"/>
                </a:solidFill>
              </a:rPr>
              <a:t>Educação</a:t>
            </a:r>
            <a:r>
              <a:rPr lang="pt-BR" sz="2800" i="1" dirty="0">
                <a:solidFill>
                  <a:schemeClr val="tx1"/>
                </a:solidFill>
              </a:rPr>
              <a:t> Escolar </a:t>
            </a:r>
            <a:r>
              <a:rPr lang="pt-BR" sz="2800" b="1" i="1" dirty="0">
                <a:solidFill>
                  <a:srgbClr val="0070C0"/>
                </a:solidFill>
              </a:rPr>
              <a:t>Quilombola</a:t>
            </a:r>
            <a:r>
              <a:rPr lang="pt-BR" sz="2800" i="1" dirty="0">
                <a:solidFill>
                  <a:schemeClr val="tx1"/>
                </a:solidFill>
              </a:rPr>
              <a:t> na Educação Básica. 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i="1" dirty="0">
                <a:solidFill>
                  <a:schemeClr val="tx1"/>
                </a:solidFill>
              </a:rPr>
              <a:t>- a </a:t>
            </a:r>
            <a:r>
              <a:rPr lang="pt-BR" sz="2800" b="1" i="1" dirty="0">
                <a:solidFill>
                  <a:srgbClr val="0070C0"/>
                </a:solidFill>
              </a:rPr>
              <a:t>Educação Ambiental</a:t>
            </a:r>
            <a:r>
              <a:rPr lang="pt-BR" sz="2800" i="1" dirty="0">
                <a:solidFill>
                  <a:schemeClr val="tx1"/>
                </a:solidFill>
              </a:rPr>
              <a:t>. 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b="1" dirty="0">
                <a:solidFill>
                  <a:srgbClr val="FF0000"/>
                </a:solidFill>
              </a:rPr>
              <a:t>	</a:t>
            </a:r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Haste</Template>
  <TotalTime>923</TotalTime>
  <Words>829</Words>
  <Application>Microsoft Office PowerPoint</Application>
  <PresentationFormat>Widescreen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</vt:lpstr>
      <vt:lpstr>Century Gothic</vt:lpstr>
      <vt:lpstr>Palatino Linotype</vt:lpstr>
      <vt:lpstr>Times New Roman</vt:lpstr>
      <vt:lpstr>Wingdings</vt:lpstr>
      <vt:lpstr>Wingdings 3</vt:lpstr>
      <vt:lpstr>Haste</vt:lpstr>
      <vt:lpstr>Mesa de Diálogos:  LEITURA(S) DE MUNDO E EDUCAÇÃO: construindo o inédito viável </vt:lpstr>
      <vt:lpstr>Iniciando o diálogo... </vt:lpstr>
      <vt:lpstr>Princípios basilares do ensino nacional</vt:lpstr>
      <vt:lpstr>Princípios basilares do ensino nacional (Cont.)</vt:lpstr>
      <vt:lpstr>Apresentação do PowerPoint</vt:lpstr>
      <vt:lpstr>Apresentação do PowerPoint</vt:lpstr>
      <vt:lpstr>Educação básica no Brasil: política curricular </vt:lpstr>
      <vt:lpstr>Educação básica no Brasil: política curricular </vt:lpstr>
      <vt:lpstr>Educação básica no Brasil: política curricular </vt:lpstr>
      <vt:lpstr>Educação básica no Brasil: política curricular </vt:lpstr>
      <vt:lpstr>Educação básica no Brasil: financiamento </vt:lpstr>
      <vt:lpstr>Educação básica no Brasil: planejamento </vt:lpstr>
      <vt:lpstr>Educação básica no Brasil: Profissionais da educação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Educação básica no Brasil: Profissionais da educação  </vt:lpstr>
      <vt:lpstr>Para seguir dialogando...</vt:lpstr>
      <vt:lpstr>Mesa de Diálogos:  LEITURA(S) DE MUNDO E EDUCAÇÃO: construindo o inédito viável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 Andrade</dc:creator>
  <cp:lastModifiedBy>Usuário do Windows</cp:lastModifiedBy>
  <cp:revision>87</cp:revision>
  <dcterms:created xsi:type="dcterms:W3CDTF">2019-04-13T13:13:01Z</dcterms:created>
  <dcterms:modified xsi:type="dcterms:W3CDTF">2019-11-20T15:33:53Z</dcterms:modified>
</cp:coreProperties>
</file>